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5" r:id="rId3"/>
    <p:sldId id="266" r:id="rId4"/>
    <p:sldId id="272" r:id="rId5"/>
    <p:sldId id="267" r:id="rId6"/>
    <p:sldId id="268" r:id="rId7"/>
    <p:sldId id="273" r:id="rId8"/>
    <p:sldId id="270" r:id="rId9"/>
    <p:sldId id="274" r:id="rId10"/>
    <p:sldId id="282" r:id="rId11"/>
    <p:sldId id="286" r:id="rId12"/>
    <p:sldId id="285" r:id="rId13"/>
    <p:sldId id="290" r:id="rId14"/>
    <p:sldId id="291" r:id="rId15"/>
    <p:sldId id="283" r:id="rId16"/>
    <p:sldId id="287" r:id="rId17"/>
    <p:sldId id="289" r:id="rId18"/>
    <p:sldId id="292" r:id="rId19"/>
    <p:sldId id="296" r:id="rId20"/>
    <p:sldId id="294" r:id="rId21"/>
    <p:sldId id="295" r:id="rId22"/>
    <p:sldId id="293" r:id="rId23"/>
    <p:sldId id="277" r:id="rId24"/>
    <p:sldId id="271" r:id="rId25"/>
    <p:sldId id="279" r:id="rId26"/>
  </p:sldIdLst>
  <p:sldSz cx="12192000" cy="6858000"/>
  <p:notesSz cx="6858000" cy="9144000"/>
  <p:embeddedFontLst>
    <p:embeddedFont>
      <p:font typeface="12롯데마트드림Light" panose="02020603020101020101" pitchFamily="18" charset="-127"/>
      <p:regular r:id="rId27"/>
    </p:embeddedFont>
    <p:embeddedFont>
      <p:font typeface="a피노키오B" panose="02020600000000000000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 Semilight" panose="020B0502040204020203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3F6"/>
    <a:srgbClr val="778492"/>
    <a:srgbClr val="C8CDD2"/>
    <a:srgbClr val="EED0FC"/>
    <a:srgbClr val="FDE6D3"/>
    <a:srgbClr val="FCDDC4"/>
    <a:srgbClr val="8C590E"/>
    <a:srgbClr val="F0AAC8"/>
    <a:srgbClr val="E7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9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9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8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4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2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7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55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4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3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9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0FE6FB1-FCCF-4DF7-A454-75E051A79A08}"/>
              </a:ext>
            </a:extLst>
          </p:cNvPr>
          <p:cNvGrpSpPr/>
          <p:nvPr/>
        </p:nvGrpSpPr>
        <p:grpSpPr>
          <a:xfrm>
            <a:off x="2449285" y="2276294"/>
            <a:ext cx="7293430" cy="2232388"/>
            <a:chOff x="3158670" y="2276294"/>
            <a:chExt cx="7293430" cy="2232388"/>
          </a:xfrm>
        </p:grpSpPr>
        <p:sp>
          <p:nvSpPr>
            <p:cNvPr id="35" name="직사각형 34"/>
            <p:cNvSpPr/>
            <p:nvPr/>
          </p:nvSpPr>
          <p:spPr>
            <a:xfrm>
              <a:off x="3158670" y="2276294"/>
              <a:ext cx="7293430" cy="2232388"/>
            </a:xfrm>
            <a:prstGeom prst="rect">
              <a:avLst/>
            </a:prstGeom>
            <a:solidFill>
              <a:srgbClr val="EFF3F6"/>
            </a:solidFill>
            <a:ln>
              <a:noFill/>
            </a:ln>
            <a:effectLst>
              <a:outerShdw blurRad="774700" dist="152400" dir="54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3200" b="1" kern="0" dirty="0">
                  <a:solidFill>
                    <a:srgbClr val="8E99A5"/>
                  </a:solidFill>
                  <a:latin typeface="Courier New" panose="02070309020205020404" pitchFamily="49" charset="0"/>
                  <a:ea typeface="12롯데마트드림Bold" panose="02020603020101020101" pitchFamily="18" charset="-127"/>
                  <a:cs typeface="Courier New" panose="02070309020205020404" pitchFamily="49" charset="0"/>
                </a:rPr>
                <a:t>Remote health monitoring</a:t>
              </a:r>
            </a:p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1050" kern="0" dirty="0">
                  <a:solidFill>
                    <a:srgbClr val="8E99A5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PR lab summer vacation SW development project</a:t>
              </a:r>
              <a:endParaRPr lang="en-US" altLang="ko-KR" sz="1050" i="1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58670" y="2276295"/>
              <a:ext cx="1145603" cy="383415"/>
            </a:xfrm>
            <a:prstGeom prst="rect">
              <a:avLst/>
            </a:prstGeom>
            <a:solidFill>
              <a:srgbClr val="778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B650653-64D2-403B-BC4A-F7742D2D5BB5}"/>
                </a:ext>
              </a:extLst>
            </p:cNvPr>
            <p:cNvGrpSpPr/>
            <p:nvPr/>
          </p:nvGrpSpPr>
          <p:grpSpPr>
            <a:xfrm>
              <a:off x="3273072" y="2375396"/>
              <a:ext cx="151448" cy="180648"/>
              <a:chOff x="5199725" y="1785802"/>
              <a:chExt cx="1768077" cy="2108976"/>
            </a:xfrm>
            <a:solidFill>
              <a:schemeClr val="bg1"/>
            </a:solidFill>
          </p:grpSpPr>
          <p:sp>
            <p:nvSpPr>
              <p:cNvPr id="39" name="자유형: 도형 29">
                <a:extLst>
                  <a:ext uri="{FF2B5EF4-FFF2-40B4-BE49-F238E27FC236}">
                    <a16:creationId xmlns:a16="http://schemas.microsoft.com/office/drawing/2014/main" id="{1D784B37-183E-423A-AE81-5CBAC8968CFB}"/>
                  </a:ext>
                </a:extLst>
              </p:cNvPr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: 도형 30">
                <a:extLst>
                  <a:ext uri="{FF2B5EF4-FFF2-40B4-BE49-F238E27FC236}">
                    <a16:creationId xmlns:a16="http://schemas.microsoft.com/office/drawing/2014/main" id="{94E0D773-490A-4901-8E9C-E5A613CE5700}"/>
                  </a:ext>
                </a:extLst>
              </p:cNvPr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31">
                <a:extLst>
                  <a:ext uri="{FF2B5EF4-FFF2-40B4-BE49-F238E27FC236}">
                    <a16:creationId xmlns:a16="http://schemas.microsoft.com/office/drawing/2014/main" id="{7C5DC6AE-971C-4594-8164-1E2E41D6C6CE}"/>
                  </a:ext>
                </a:extLst>
              </p:cNvPr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 flipH="1">
              <a:off x="3911388" y="2431727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3911388" y="2462426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H="1">
              <a:off x="3911388" y="2493125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이등변 삼각형 44"/>
            <p:cNvSpPr/>
            <p:nvPr/>
          </p:nvSpPr>
          <p:spPr>
            <a:xfrm rot="16200000" flipH="1">
              <a:off x="3836355" y="2448086"/>
              <a:ext cx="50148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98357" y="2276296"/>
              <a:ext cx="6353743" cy="383414"/>
            </a:xfrm>
            <a:prstGeom prst="rect">
              <a:avLst/>
            </a:prstGeom>
            <a:solidFill>
              <a:srgbClr val="8F9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r"/>
              <a:r>
                <a:rPr lang="pl-PL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Na Hye Kim </a:t>
              </a:r>
              <a:r>
                <a:rPr lang="en-US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, </a:t>
              </a:r>
              <a:r>
                <a:rPr lang="pl-PL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So</a:t>
              </a:r>
              <a:r>
                <a:rPr lang="en-US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 </a:t>
              </a:r>
              <a:r>
                <a:rPr lang="pl-PL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Eui Kim, Su</a:t>
              </a:r>
              <a:r>
                <a:rPr lang="en-US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 </a:t>
              </a:r>
              <a:r>
                <a:rPr lang="pl-PL" altLang="ko-KR" sz="1000" dirty="0">
                  <a:solidFill>
                    <a:prstClr val="white"/>
                  </a:solidFill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Gyeong Yu</a:t>
              </a:r>
              <a:endParaRPr lang="en-US" altLang="ko-KR" sz="1000" dirty="0">
                <a:solidFill>
                  <a:prstClr val="white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rot="16200000">
              <a:off x="6792785" y="2515721"/>
              <a:ext cx="25200" cy="237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1AAD122-B2D2-4A08-AC45-17082801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D970506-92F9-448E-A435-F844B46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1480764"/>
            <a:ext cx="7169737" cy="472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화면 구성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08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D970506-92F9-448E-A435-F844B46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1480764"/>
            <a:ext cx="7169737" cy="472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7E548F-7FD9-42D6-BD07-11D44A738340}"/>
              </a:ext>
            </a:extLst>
          </p:cNvPr>
          <p:cNvSpPr/>
          <p:nvPr/>
        </p:nvSpPr>
        <p:spPr>
          <a:xfrm>
            <a:off x="10670023" y="3267145"/>
            <a:ext cx="1440000" cy="389299"/>
          </a:xfrm>
          <a:prstGeom prst="rect">
            <a:avLst/>
          </a:prstGeom>
          <a:solidFill>
            <a:srgbClr val="C8CDD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그래프 창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D2E81FF-3DE1-4402-8D44-480380996009}"/>
              </a:ext>
            </a:extLst>
          </p:cNvPr>
          <p:cNvCxnSpPr>
            <a:cxnSpLocks/>
          </p:cNvCxnSpPr>
          <p:nvPr/>
        </p:nvCxnSpPr>
        <p:spPr>
          <a:xfrm flipH="1">
            <a:off x="10234060" y="2372930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95C28BD-3EC2-4AC6-9538-2077293B5912}"/>
              </a:ext>
            </a:extLst>
          </p:cNvPr>
          <p:cNvCxnSpPr>
            <a:cxnSpLocks/>
          </p:cNvCxnSpPr>
          <p:nvPr/>
        </p:nvCxnSpPr>
        <p:spPr>
          <a:xfrm flipH="1">
            <a:off x="10234059" y="5592142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23207A6-8625-4824-804A-09E36FCF8874}"/>
              </a:ext>
            </a:extLst>
          </p:cNvPr>
          <p:cNvCxnSpPr>
            <a:cxnSpLocks/>
          </p:cNvCxnSpPr>
          <p:nvPr/>
        </p:nvCxnSpPr>
        <p:spPr>
          <a:xfrm flipH="1">
            <a:off x="10564960" y="2372930"/>
            <a:ext cx="1" cy="32192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7399A56-B214-4620-9C97-2873727CB17F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0564959" y="3461795"/>
            <a:ext cx="10506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342AD26-E38F-4781-AB76-591232AA7CE0}"/>
              </a:ext>
            </a:extLst>
          </p:cNvPr>
          <p:cNvCxnSpPr>
            <a:cxnSpLocks/>
          </p:cNvCxnSpPr>
          <p:nvPr/>
        </p:nvCxnSpPr>
        <p:spPr>
          <a:xfrm flipH="1">
            <a:off x="10234059" y="3390552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BA6CDC3-3ED8-4617-82CA-7E29CFF06C56}"/>
              </a:ext>
            </a:extLst>
          </p:cNvPr>
          <p:cNvCxnSpPr>
            <a:cxnSpLocks/>
          </p:cNvCxnSpPr>
          <p:nvPr/>
        </p:nvCxnSpPr>
        <p:spPr>
          <a:xfrm flipH="1">
            <a:off x="10234059" y="4363833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21B2EC-89DB-4FCB-A416-EEA731F40A4F}"/>
              </a:ext>
            </a:extLst>
          </p:cNvPr>
          <p:cNvCxnSpPr>
            <a:cxnSpLocks/>
          </p:cNvCxnSpPr>
          <p:nvPr/>
        </p:nvCxnSpPr>
        <p:spPr>
          <a:xfrm flipH="1">
            <a:off x="10234059" y="4983823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CA85F22-038A-45F1-AEFE-6CDF06618901}"/>
              </a:ext>
            </a:extLst>
          </p:cNvPr>
          <p:cNvSpPr/>
          <p:nvPr/>
        </p:nvSpPr>
        <p:spPr>
          <a:xfrm>
            <a:off x="3724092" y="2484881"/>
            <a:ext cx="1656000" cy="389299"/>
          </a:xfrm>
          <a:prstGeom prst="rect">
            <a:avLst/>
          </a:prstGeom>
          <a:solidFill>
            <a:srgbClr val="C8CDD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 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화면 구성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10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D970506-92F9-448E-A435-F844B46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1480764"/>
            <a:ext cx="7169737" cy="472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1E4CEA-6C0D-4766-A7F6-896B334EA2D1}"/>
              </a:ext>
            </a:extLst>
          </p:cNvPr>
          <p:cNvSpPr/>
          <p:nvPr/>
        </p:nvSpPr>
        <p:spPr>
          <a:xfrm>
            <a:off x="1562963" y="1600654"/>
            <a:ext cx="1656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Webcam </a:t>
            </a:r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열기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D1311C-3A75-4C77-B697-F8E4DA006B8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18963" y="1795304"/>
            <a:ext cx="57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0436532-B7DE-41EB-9777-2F8C23DD5105}"/>
              </a:ext>
            </a:extLst>
          </p:cNvPr>
          <p:cNvCxnSpPr>
            <a:cxnSpLocks/>
          </p:cNvCxnSpPr>
          <p:nvPr/>
        </p:nvCxnSpPr>
        <p:spPr>
          <a:xfrm>
            <a:off x="3794963" y="1795304"/>
            <a:ext cx="50938" cy="10548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602A53-06AD-4239-8E1B-A19AC5A5F082}"/>
              </a:ext>
            </a:extLst>
          </p:cNvPr>
          <p:cNvSpPr/>
          <p:nvPr/>
        </p:nvSpPr>
        <p:spPr>
          <a:xfrm>
            <a:off x="5587745" y="870278"/>
            <a:ext cx="1656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</a:t>
            </a:r>
            <a:r>
              <a:rPr lang="en-US" altLang="ko-KR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열기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7D07A3-C17E-4904-9A6A-A5700390312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194303" y="1064928"/>
            <a:ext cx="393442" cy="39103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8DDA57A-3B5F-41F1-B2DC-5966C4225DED}"/>
              </a:ext>
            </a:extLst>
          </p:cNvPr>
          <p:cNvCxnSpPr>
            <a:cxnSpLocks/>
          </p:cNvCxnSpPr>
          <p:nvPr/>
        </p:nvCxnSpPr>
        <p:spPr>
          <a:xfrm flipH="1">
            <a:off x="5129648" y="1455962"/>
            <a:ext cx="64655" cy="44641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7E548F-7FD9-42D6-BD07-11D44A738340}"/>
              </a:ext>
            </a:extLst>
          </p:cNvPr>
          <p:cNvSpPr/>
          <p:nvPr/>
        </p:nvSpPr>
        <p:spPr>
          <a:xfrm>
            <a:off x="10670023" y="3267145"/>
            <a:ext cx="1440000" cy="389299"/>
          </a:xfrm>
          <a:prstGeom prst="rect">
            <a:avLst/>
          </a:prstGeom>
          <a:solidFill>
            <a:srgbClr val="C8CDD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그래프 창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D2E81FF-3DE1-4402-8D44-480380996009}"/>
              </a:ext>
            </a:extLst>
          </p:cNvPr>
          <p:cNvCxnSpPr>
            <a:cxnSpLocks/>
          </p:cNvCxnSpPr>
          <p:nvPr/>
        </p:nvCxnSpPr>
        <p:spPr>
          <a:xfrm flipH="1">
            <a:off x="10234060" y="2372930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95C28BD-3EC2-4AC6-9538-2077293B5912}"/>
              </a:ext>
            </a:extLst>
          </p:cNvPr>
          <p:cNvCxnSpPr>
            <a:cxnSpLocks/>
          </p:cNvCxnSpPr>
          <p:nvPr/>
        </p:nvCxnSpPr>
        <p:spPr>
          <a:xfrm flipH="1">
            <a:off x="10234059" y="5592142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23207A6-8625-4824-804A-09E36FCF8874}"/>
              </a:ext>
            </a:extLst>
          </p:cNvPr>
          <p:cNvCxnSpPr>
            <a:cxnSpLocks/>
          </p:cNvCxnSpPr>
          <p:nvPr/>
        </p:nvCxnSpPr>
        <p:spPr>
          <a:xfrm flipH="1">
            <a:off x="10564960" y="2372930"/>
            <a:ext cx="1" cy="321921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7399A56-B214-4620-9C97-2873727CB17F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0564959" y="3461795"/>
            <a:ext cx="10506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342AD26-E38F-4781-AB76-591232AA7CE0}"/>
              </a:ext>
            </a:extLst>
          </p:cNvPr>
          <p:cNvCxnSpPr>
            <a:cxnSpLocks/>
          </p:cNvCxnSpPr>
          <p:nvPr/>
        </p:nvCxnSpPr>
        <p:spPr>
          <a:xfrm flipH="1">
            <a:off x="10234059" y="3390552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BA6CDC3-3ED8-4617-82CA-7E29CFF06C56}"/>
              </a:ext>
            </a:extLst>
          </p:cNvPr>
          <p:cNvCxnSpPr>
            <a:cxnSpLocks/>
          </p:cNvCxnSpPr>
          <p:nvPr/>
        </p:nvCxnSpPr>
        <p:spPr>
          <a:xfrm flipH="1">
            <a:off x="10234059" y="4363833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21B2EC-89DB-4FCB-A416-EEA731F40A4F}"/>
              </a:ext>
            </a:extLst>
          </p:cNvPr>
          <p:cNvCxnSpPr>
            <a:cxnSpLocks/>
          </p:cNvCxnSpPr>
          <p:nvPr/>
        </p:nvCxnSpPr>
        <p:spPr>
          <a:xfrm flipH="1">
            <a:off x="10234059" y="4983823"/>
            <a:ext cx="33089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71112BD-02DA-4920-B249-E97BF1C9FBAD}"/>
              </a:ext>
            </a:extLst>
          </p:cNvPr>
          <p:cNvCxnSpPr>
            <a:cxnSpLocks/>
          </p:cNvCxnSpPr>
          <p:nvPr/>
        </p:nvCxnSpPr>
        <p:spPr>
          <a:xfrm>
            <a:off x="3603714" y="5138689"/>
            <a:ext cx="0" cy="13074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9B2775D-5661-4BD5-AAA2-F6D42D4F4FA2}"/>
              </a:ext>
            </a:extLst>
          </p:cNvPr>
          <p:cNvSpPr/>
          <p:nvPr/>
        </p:nvSpPr>
        <p:spPr>
          <a:xfrm>
            <a:off x="1460722" y="3808221"/>
            <a:ext cx="1368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측정 중단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CE897C7-73AD-4068-A2D7-0E76B43419E2}"/>
              </a:ext>
            </a:extLst>
          </p:cNvPr>
          <p:cNvCxnSpPr>
            <a:cxnSpLocks/>
          </p:cNvCxnSpPr>
          <p:nvPr/>
        </p:nvCxnSpPr>
        <p:spPr>
          <a:xfrm>
            <a:off x="4503659" y="4570780"/>
            <a:ext cx="0" cy="69865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F9C9AC0-748C-4241-B8A7-1CC58B889FE6}"/>
              </a:ext>
            </a:extLst>
          </p:cNvPr>
          <p:cNvCxnSpPr>
            <a:cxnSpLocks/>
          </p:cNvCxnSpPr>
          <p:nvPr/>
        </p:nvCxnSpPr>
        <p:spPr>
          <a:xfrm>
            <a:off x="5375235" y="4002870"/>
            <a:ext cx="0" cy="126656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F0C874D-D235-4C67-B8E8-0CF97528270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828722" y="4002871"/>
            <a:ext cx="254651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80E07BF-501B-4D47-AB87-0348C6EB1525}"/>
              </a:ext>
            </a:extLst>
          </p:cNvPr>
          <p:cNvSpPr/>
          <p:nvPr/>
        </p:nvSpPr>
        <p:spPr>
          <a:xfrm>
            <a:off x="1458188" y="4376131"/>
            <a:ext cx="1368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측정 일시중지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899B3D1-FBBA-4308-8360-48597B2604B5}"/>
              </a:ext>
            </a:extLst>
          </p:cNvPr>
          <p:cNvSpPr/>
          <p:nvPr/>
        </p:nvSpPr>
        <p:spPr>
          <a:xfrm>
            <a:off x="1458188" y="4944041"/>
            <a:ext cx="1368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측정 시작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C496F83-A300-4CCE-BFD1-ADB3242FBE14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826188" y="4570780"/>
            <a:ext cx="1677471" cy="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FBCBA1F-CCBD-4D04-9613-387BC5496301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2826188" y="5138689"/>
            <a:ext cx="777526" cy="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103FBA8-F84C-4D6A-A803-321D19F148FF}"/>
              </a:ext>
            </a:extLst>
          </p:cNvPr>
          <p:cNvSpPr/>
          <p:nvPr/>
        </p:nvSpPr>
        <p:spPr>
          <a:xfrm>
            <a:off x="1460722" y="5860130"/>
            <a:ext cx="1512000" cy="389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저장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8391DDF-5A7D-479A-9EDB-8147250CB60A}"/>
              </a:ext>
            </a:extLst>
          </p:cNvPr>
          <p:cNvCxnSpPr>
            <a:cxnSpLocks/>
          </p:cNvCxnSpPr>
          <p:nvPr/>
        </p:nvCxnSpPr>
        <p:spPr>
          <a:xfrm flipH="1" flipV="1">
            <a:off x="4504467" y="5789232"/>
            <a:ext cx="1726" cy="26554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193BF7F-70DE-47B3-956D-20B6D8D44CA7}"/>
              </a:ext>
            </a:extLst>
          </p:cNvPr>
          <p:cNvCxnSpPr>
            <a:cxnSpLocks/>
            <a:stCxn id="100" idx="3"/>
          </p:cNvCxnSpPr>
          <p:nvPr/>
        </p:nvCxnSpPr>
        <p:spPr>
          <a:xfrm>
            <a:off x="2972722" y="6054780"/>
            <a:ext cx="153174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CA85F22-038A-45F1-AEFE-6CDF06618901}"/>
              </a:ext>
            </a:extLst>
          </p:cNvPr>
          <p:cNvSpPr/>
          <p:nvPr/>
        </p:nvSpPr>
        <p:spPr>
          <a:xfrm>
            <a:off x="3724092" y="2484881"/>
            <a:ext cx="1656000" cy="389299"/>
          </a:xfrm>
          <a:prstGeom prst="rect">
            <a:avLst/>
          </a:prstGeom>
          <a:solidFill>
            <a:srgbClr val="C8CDD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 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화면 구성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50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D970506-92F9-448E-A435-F844B46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1480764"/>
            <a:ext cx="7169737" cy="472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12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D970506-92F9-448E-A435-F844B46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1480764"/>
            <a:ext cx="7169737" cy="4726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682222-7D84-4C56-8243-6D52FC06A703}"/>
              </a:ext>
            </a:extLst>
          </p:cNvPr>
          <p:cNvSpPr/>
          <p:nvPr/>
        </p:nvSpPr>
        <p:spPr>
          <a:xfrm>
            <a:off x="4488873" y="1859973"/>
            <a:ext cx="1361209" cy="249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5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6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43303E-F743-4EFB-9A3A-271071D5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508" y="1660810"/>
            <a:ext cx="1754036" cy="25431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6B1D63-28FD-49D7-99B7-9F383936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039" y="3152150"/>
            <a:ext cx="2066907" cy="11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43303E-F743-4EFB-9A3A-271071D5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508" y="1660810"/>
            <a:ext cx="1754036" cy="25431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6B1D63-28FD-49D7-99B7-9F383936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039" y="3152150"/>
            <a:ext cx="2066907" cy="11763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9D8FD0-6E16-4E04-AE55-2517C353FA5B}"/>
              </a:ext>
            </a:extLst>
          </p:cNvPr>
          <p:cNvSpPr/>
          <p:nvPr/>
        </p:nvSpPr>
        <p:spPr>
          <a:xfrm>
            <a:off x="10235373" y="1058902"/>
            <a:ext cx="1656000" cy="389299"/>
          </a:xfrm>
          <a:prstGeom prst="rect">
            <a:avLst/>
          </a:prstGeom>
          <a:solidFill>
            <a:srgbClr val="C8CDD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결과 창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F7C02A-3BE0-4BCF-8160-22B522EE403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130309" y="1253552"/>
            <a:ext cx="10506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8935BF-8DFB-4B0D-967D-02DAC0FAF6AD}"/>
              </a:ext>
            </a:extLst>
          </p:cNvPr>
          <p:cNvCxnSpPr>
            <a:cxnSpLocks/>
          </p:cNvCxnSpPr>
          <p:nvPr/>
        </p:nvCxnSpPr>
        <p:spPr>
          <a:xfrm flipH="1">
            <a:off x="9520526" y="1253552"/>
            <a:ext cx="608960" cy="38896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6D259B-35FB-4A0B-BC5E-B995F685A64C}"/>
              </a:ext>
            </a:extLst>
          </p:cNvPr>
          <p:cNvSpPr/>
          <p:nvPr/>
        </p:nvSpPr>
        <p:spPr>
          <a:xfrm>
            <a:off x="1320277" y="2665866"/>
            <a:ext cx="1656000" cy="389299"/>
          </a:xfrm>
          <a:prstGeom prst="rect">
            <a:avLst/>
          </a:prstGeom>
          <a:solidFill>
            <a:srgbClr val="EFF3F6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 마침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메세지</a:t>
            </a:r>
            <a:endParaRPr lang="ko-KR" altLang="en-US" sz="1400" dirty="0">
              <a:solidFill>
                <a:sysClr val="windowText" lastClr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5AFE9FA-81BE-4BE0-B9B5-A3B209F3A0A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408218" y="2860515"/>
            <a:ext cx="140275" cy="29163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A2E48A-E0F2-4182-B5C6-280B5D355FB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976277" y="2860516"/>
            <a:ext cx="43194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2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43303E-F743-4EFB-9A3A-271071D5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508" y="1660810"/>
            <a:ext cx="1754036" cy="25431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6B1D63-28FD-49D7-99B7-9F383936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039" y="3152150"/>
            <a:ext cx="2066907" cy="117637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CD32F5-6310-40E6-8B2F-2D0D5F22B23B}"/>
              </a:ext>
            </a:extLst>
          </p:cNvPr>
          <p:cNvSpPr/>
          <p:nvPr/>
        </p:nvSpPr>
        <p:spPr>
          <a:xfrm>
            <a:off x="3161075" y="5606560"/>
            <a:ext cx="2678616" cy="249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70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CD32F5-6310-40E6-8B2F-2D0D5F22B23B}"/>
              </a:ext>
            </a:extLst>
          </p:cNvPr>
          <p:cNvSpPr/>
          <p:nvPr/>
        </p:nvSpPr>
        <p:spPr>
          <a:xfrm>
            <a:off x="3161075" y="5606560"/>
            <a:ext cx="2678616" cy="249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29755-FD93-4560-AB85-EB72E3B03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747" y="1814287"/>
            <a:ext cx="7752080" cy="41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4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0037F5-29A7-488B-8178-CF3B9635A1AB}"/>
              </a:ext>
            </a:extLst>
          </p:cNvPr>
          <p:cNvSpPr/>
          <p:nvPr/>
        </p:nvSpPr>
        <p:spPr>
          <a:xfrm>
            <a:off x="1410277" y="1103948"/>
            <a:ext cx="18034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38704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Courier New" panose="02070309020205020404" pitchFamily="49" charset="0"/>
                        </a:rPr>
                        <a:t>기능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Courier New" panose="02070309020205020404" pitchFamily="49" charset="0"/>
                        </a:rPr>
                        <a:t>소개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9086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806A2-4EF8-4537-A6EB-EE65AB013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Our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</a:t>
            </a:r>
            <a:r>
              <a:rPr lang="en-US" altLang="ko-KR" sz="2400" dirty="0">
                <a:solidFill>
                  <a:srgbClr val="778492"/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“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Remote PPG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이용한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Health Monitoring SW </a:t>
            </a:r>
            <a:r>
              <a:rPr lang="en-US" altLang="ko-KR" sz="2400" dirty="0">
                <a:solidFill>
                  <a:srgbClr val="778492"/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”</a:t>
            </a:r>
            <a:endParaRPr lang="en-US" altLang="ko-KR" sz="2400" dirty="0">
              <a:solidFill>
                <a:srgbClr val="778492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RGB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카메라로 촬영된 얼굴영상으로 부터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Remote PPG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신호 추출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Contact PPG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신호 수준의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rPPG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/ Spo2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HRV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제공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이를 통해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사용자의 건강상태를 모니터링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doctor patient">
            <a:extLst>
              <a:ext uri="{FF2B5EF4-FFF2-40B4-BE49-F238E27FC236}">
                <a16:creationId xmlns:a16="http://schemas.microsoft.com/office/drawing/2014/main" id="{90914179-BCEC-4C87-97E2-FC370D87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36" y="3796328"/>
            <a:ext cx="5991087" cy="26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7DF5FA-F7BC-40A3-B10A-C5C6BF9790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6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9B2E839-5645-44D1-8106-D587844B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97" y="3155933"/>
            <a:ext cx="1657391" cy="11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0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5AEF2A-2682-430B-936C-153A6BF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9" y="1478605"/>
            <a:ext cx="7171317" cy="47278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9B2E839-5645-44D1-8106-D587844B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97" y="3155933"/>
            <a:ext cx="1657391" cy="116289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B27777-58C8-49D3-A9C8-4A2911EBC734}"/>
              </a:ext>
            </a:extLst>
          </p:cNvPr>
          <p:cNvSpPr/>
          <p:nvPr/>
        </p:nvSpPr>
        <p:spPr>
          <a:xfrm>
            <a:off x="1097280" y="2665866"/>
            <a:ext cx="1878997" cy="389299"/>
          </a:xfrm>
          <a:prstGeom prst="rect">
            <a:avLst/>
          </a:prstGeom>
          <a:solidFill>
            <a:srgbClr val="EFF3F6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데이터파일 </a:t>
            </a:r>
            <a:r>
              <a:rPr lang="ko-KR" altLang="en-US" sz="14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저장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메세지</a:t>
            </a:r>
            <a:endParaRPr lang="ko-KR" altLang="en-US" sz="1400" dirty="0">
              <a:solidFill>
                <a:sysClr val="windowText" lastClr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B384E2C-45C7-445C-A136-8BBF1CDD9E30}"/>
              </a:ext>
            </a:extLst>
          </p:cNvPr>
          <p:cNvCxnSpPr>
            <a:cxnSpLocks/>
          </p:cNvCxnSpPr>
          <p:nvPr/>
        </p:nvCxnSpPr>
        <p:spPr>
          <a:xfrm>
            <a:off x="3408218" y="2860515"/>
            <a:ext cx="140275" cy="29163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B0FEC-6459-412E-8F03-37593B8F52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976277" y="2860516"/>
            <a:ext cx="43194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4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FFEAD8-BBAF-4BC6-8C13-06287BADEFCE}"/>
              </a:ext>
            </a:extLst>
          </p:cNvPr>
          <p:cNvSpPr/>
          <p:nvPr/>
        </p:nvSpPr>
        <p:spPr>
          <a:xfrm>
            <a:off x="1410277" y="1103948"/>
            <a:ext cx="1476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9FE4D02-A5B4-4242-87EC-DC0A3281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시나리오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D1DBF-82EB-4538-8475-8CDF58FC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89" y="2042938"/>
            <a:ext cx="10205296" cy="31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ED1F9E5-A5A3-4B80-A892-2570A23D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23018"/>
              </p:ext>
            </p:extLst>
          </p:nvPr>
        </p:nvGraphicFramePr>
        <p:xfrm>
          <a:off x="1727201" y="1978332"/>
          <a:ext cx="9664698" cy="322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566">
                  <a:extLst>
                    <a:ext uri="{9D8B030D-6E8A-4147-A177-3AD203B41FA5}">
                      <a16:colId xmlns:a16="http://schemas.microsoft.com/office/drawing/2014/main" val="360304289"/>
                    </a:ext>
                  </a:extLst>
                </a:gridCol>
                <a:gridCol w="3221566">
                  <a:extLst>
                    <a:ext uri="{9D8B030D-6E8A-4147-A177-3AD203B41FA5}">
                      <a16:colId xmlns:a16="http://schemas.microsoft.com/office/drawing/2014/main" val="4180503063"/>
                    </a:ext>
                  </a:extLst>
                </a:gridCol>
                <a:gridCol w="3221566">
                  <a:extLst>
                    <a:ext uri="{9D8B030D-6E8A-4147-A177-3AD203B41FA5}">
                      <a16:colId xmlns:a16="http://schemas.microsoft.com/office/drawing/2014/main" val="864895610"/>
                    </a:ext>
                  </a:extLst>
                </a:gridCol>
              </a:tblGrid>
              <a:tr h="454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동영상 마침 알림</a:t>
                      </a:r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데이터 파일 저장 알림 </a:t>
                      </a:r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얼굴 감지 실패 알림</a:t>
                      </a:r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99"/>
                  </a:ext>
                </a:extLst>
              </a:tr>
              <a:tr h="277402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solidFill>
                      <a:srgbClr val="EF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455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762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18F932-8817-4ADA-BFDD-F712C5CC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85BF7A-7C1D-48AC-8561-2062A13B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15" y="3012348"/>
            <a:ext cx="2227869" cy="15631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7627BA-A14B-4369-9EE6-95DBDB8C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353" y="3012348"/>
            <a:ext cx="2352045" cy="1563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B8BCBE-3817-4251-BFA6-5DAF11AC9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60" y="3012348"/>
            <a:ext cx="2746487" cy="156316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D14FEE-8C15-444B-8E72-D41F2012E0BC}"/>
              </a:ext>
            </a:extLst>
          </p:cNvPr>
          <p:cNvSpPr/>
          <p:nvPr/>
        </p:nvSpPr>
        <p:spPr>
          <a:xfrm>
            <a:off x="1410277" y="1103948"/>
            <a:ext cx="18034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C9522D58-5408-4AE1-9A62-2F4EE09B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8243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4108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FB01E60A-0F26-411F-A85F-0A3EC2FB1722}"/>
              </a:ext>
            </a:extLst>
          </p:cNvPr>
          <p:cNvSpPr/>
          <p:nvPr/>
        </p:nvSpPr>
        <p:spPr>
          <a:xfrm>
            <a:off x="3887406" y="3135056"/>
            <a:ext cx="5832000" cy="80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3738F47-9CEE-470C-867D-B76E8A376FFA}"/>
              </a:ext>
            </a:extLst>
          </p:cNvPr>
          <p:cNvSpPr/>
          <p:nvPr/>
        </p:nvSpPr>
        <p:spPr>
          <a:xfrm>
            <a:off x="3887406" y="5135002"/>
            <a:ext cx="5832000" cy="80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39DA3D8-470A-4320-8708-B8B9FC903E19}"/>
              </a:ext>
            </a:extLst>
          </p:cNvPr>
          <p:cNvSpPr/>
          <p:nvPr/>
        </p:nvSpPr>
        <p:spPr>
          <a:xfrm>
            <a:off x="3887406" y="1135111"/>
            <a:ext cx="5832000" cy="80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3EA8F0B-2068-4615-B94B-6273025B17F8}"/>
              </a:ext>
            </a:extLst>
          </p:cNvPr>
          <p:cNvSpPr/>
          <p:nvPr/>
        </p:nvSpPr>
        <p:spPr>
          <a:xfrm>
            <a:off x="2622337" y="4712126"/>
            <a:ext cx="1620000" cy="162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A2917C-2264-4AA4-BFD2-4C3C19CC36FA}"/>
              </a:ext>
            </a:extLst>
          </p:cNvPr>
          <p:cNvSpPr/>
          <p:nvPr/>
        </p:nvSpPr>
        <p:spPr>
          <a:xfrm>
            <a:off x="2622337" y="2715481"/>
            <a:ext cx="1620000" cy="162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A89C5F-A467-4F33-A221-F7C990639CBB}"/>
              </a:ext>
            </a:extLst>
          </p:cNvPr>
          <p:cNvSpPr/>
          <p:nvPr/>
        </p:nvSpPr>
        <p:spPr>
          <a:xfrm>
            <a:off x="2622337" y="726881"/>
            <a:ext cx="1620000" cy="1620000"/>
          </a:xfrm>
          <a:prstGeom prst="ellipse">
            <a:avLst/>
          </a:prstGeom>
          <a:solidFill>
            <a:srgbClr val="EED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527870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kumimoji="0" lang="ko-KR" altLang="en-US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312483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66C763-3438-40A4-BA71-B9B9CE92B3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A69FD7-1B59-4206-B033-4B33AFB33AE4}"/>
              </a:ext>
            </a:extLst>
          </p:cNvPr>
          <p:cNvSpPr txBox="1"/>
          <p:nvPr/>
        </p:nvSpPr>
        <p:spPr>
          <a:xfrm>
            <a:off x="4457698" y="1352214"/>
            <a:ext cx="567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SpO2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개발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통합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 Result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창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D88FCF6-D0CC-4BE1-B611-4C47B44B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67" y="1021511"/>
            <a:ext cx="910140" cy="9971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2A2CD0-24C5-4552-A6F4-02EF53EFE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004" y="4810008"/>
            <a:ext cx="968667" cy="13092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80984B-EC72-4B4F-8A9A-333623306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267" y="2728237"/>
            <a:ext cx="910141" cy="15861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111977A-9E1F-4630-A83D-CFDB912A3AC8}"/>
              </a:ext>
            </a:extLst>
          </p:cNvPr>
          <p:cNvSpPr txBox="1"/>
          <p:nvPr/>
        </p:nvSpPr>
        <p:spPr>
          <a:xfrm>
            <a:off x="4334605" y="3363505"/>
            <a:ext cx="567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restored </a:t>
            </a:r>
            <a:r>
              <a:rPr lang="en-US" altLang="ko-KR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rPPG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개발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실시간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파일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SAVE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7709A9-185A-445F-842D-3A2F259623F1}"/>
              </a:ext>
            </a:extLst>
          </p:cNvPr>
          <p:cNvSpPr txBox="1"/>
          <p:nvPr/>
        </p:nvSpPr>
        <p:spPr>
          <a:xfrm>
            <a:off x="4457698" y="5374797"/>
            <a:ext cx="567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HRV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개발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화면 구성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버튼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50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9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0FE6FB1-FCCF-4DF7-A454-75E051A79A08}"/>
              </a:ext>
            </a:extLst>
          </p:cNvPr>
          <p:cNvGrpSpPr/>
          <p:nvPr/>
        </p:nvGrpSpPr>
        <p:grpSpPr>
          <a:xfrm>
            <a:off x="2449285" y="2276294"/>
            <a:ext cx="7293430" cy="2232388"/>
            <a:chOff x="3158670" y="2276294"/>
            <a:chExt cx="7293430" cy="2232388"/>
          </a:xfrm>
        </p:grpSpPr>
        <p:sp>
          <p:nvSpPr>
            <p:cNvPr id="35" name="직사각형 34"/>
            <p:cNvSpPr/>
            <p:nvPr/>
          </p:nvSpPr>
          <p:spPr>
            <a:xfrm>
              <a:off x="3158670" y="2276294"/>
              <a:ext cx="7293430" cy="2232388"/>
            </a:xfrm>
            <a:prstGeom prst="rect">
              <a:avLst/>
            </a:prstGeom>
            <a:solidFill>
              <a:srgbClr val="EFF3F6"/>
            </a:solidFill>
            <a:ln>
              <a:noFill/>
            </a:ln>
            <a:effectLst>
              <a:outerShdw blurRad="774700" dist="152400" dir="54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kern="0" dirty="0">
                  <a:solidFill>
                    <a:srgbClr val="8E99A5"/>
                  </a:solidFill>
                  <a:latin typeface="Courier New" panose="02070309020205020404" pitchFamily="49" charset="0"/>
                  <a:ea typeface="12롯데마트드림Bold" panose="02020603020101020101" pitchFamily="18" charset="-127"/>
                  <a:cs typeface="Courier New" panose="02070309020205020404" pitchFamily="49" charset="0"/>
                </a:rPr>
                <a:t>Thank you so much </a:t>
              </a:r>
              <a:r>
                <a:rPr lang="en-US" altLang="ko-KR" sz="3200" b="1" kern="0" dirty="0">
                  <a:solidFill>
                    <a:srgbClr val="8E99A5"/>
                  </a:solidFill>
                  <a:latin typeface="Courier New" panose="02070309020205020404" pitchFamily="49" charset="0"/>
                  <a:ea typeface="12롯데마트드림Bold" panose="02020603020101020101" pitchFamily="18" charset="-127"/>
                  <a:cs typeface="Courier New" panose="02070309020205020404" pitchFamily="49" charset="0"/>
                  <a:sym typeface="Wingdings" panose="05000000000000000000" pitchFamily="2" charset="2"/>
                </a:rPr>
                <a:t></a:t>
              </a:r>
              <a:endPara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8E99A5"/>
                </a:solidFill>
                <a:effectLst/>
                <a:uLnTx/>
                <a:uFillTx/>
                <a:latin typeface="Courier New" panose="02070309020205020404" pitchFamily="49" charset="0"/>
                <a:ea typeface="12롯데마트드림Bold" panose="02020603020101020101" pitchFamily="18" charset="-127"/>
                <a:cs typeface="Courier New" panose="02070309020205020404" pitchFamily="49" charset="0"/>
              </a:endParaRPr>
            </a:p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8E99A5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PR lab summer vacation SW development project</a:t>
              </a:r>
              <a:endPara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8E99A5"/>
                </a:solidFill>
                <a:effectLst/>
                <a:uLnTx/>
                <a:uFillTx/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58670" y="2276295"/>
              <a:ext cx="1145603" cy="383415"/>
            </a:xfrm>
            <a:prstGeom prst="rect">
              <a:avLst/>
            </a:prstGeom>
            <a:solidFill>
              <a:srgbClr val="778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B650653-64D2-403B-BC4A-F7742D2D5BB5}"/>
                </a:ext>
              </a:extLst>
            </p:cNvPr>
            <p:cNvGrpSpPr/>
            <p:nvPr/>
          </p:nvGrpSpPr>
          <p:grpSpPr>
            <a:xfrm>
              <a:off x="3273072" y="2375396"/>
              <a:ext cx="151448" cy="180648"/>
              <a:chOff x="5199725" y="1785802"/>
              <a:chExt cx="1768077" cy="2108976"/>
            </a:xfrm>
            <a:solidFill>
              <a:schemeClr val="bg1"/>
            </a:solidFill>
          </p:grpSpPr>
          <p:sp>
            <p:nvSpPr>
              <p:cNvPr id="39" name="자유형: 도형 29">
                <a:extLst>
                  <a:ext uri="{FF2B5EF4-FFF2-40B4-BE49-F238E27FC236}">
                    <a16:creationId xmlns:a16="http://schemas.microsoft.com/office/drawing/2014/main" id="{1D784B37-183E-423A-AE81-5CBAC8968CFB}"/>
                  </a:ext>
                </a:extLst>
              </p:cNvPr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자유형: 도형 30">
                <a:extLst>
                  <a:ext uri="{FF2B5EF4-FFF2-40B4-BE49-F238E27FC236}">
                    <a16:creationId xmlns:a16="http://schemas.microsoft.com/office/drawing/2014/main" id="{94E0D773-490A-4901-8E9C-E5A613CE5700}"/>
                  </a:ext>
                </a:extLst>
              </p:cNvPr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자유형: 도형 31">
                <a:extLst>
                  <a:ext uri="{FF2B5EF4-FFF2-40B4-BE49-F238E27FC236}">
                    <a16:creationId xmlns:a16="http://schemas.microsoft.com/office/drawing/2014/main" id="{7C5DC6AE-971C-4594-8164-1E2E41D6C6CE}"/>
                  </a:ext>
                </a:extLst>
              </p:cNvPr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 flipH="1">
              <a:off x="3911388" y="2431727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3911388" y="2462426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H="1">
              <a:off x="3911388" y="2493125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이등변 삼각형 44"/>
            <p:cNvSpPr/>
            <p:nvPr/>
          </p:nvSpPr>
          <p:spPr>
            <a:xfrm rot="16200000" flipH="1">
              <a:off x="3836355" y="2448086"/>
              <a:ext cx="50148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98357" y="2276296"/>
              <a:ext cx="6353743" cy="383414"/>
            </a:xfrm>
            <a:prstGeom prst="rect">
              <a:avLst/>
            </a:prstGeom>
            <a:solidFill>
              <a:srgbClr val="8F9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Na Hye Kim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, </a:t>
              </a:r>
              <a:r>
                <a:rPr kumimoji="0" lang="pl-PL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So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 </a:t>
              </a:r>
              <a:r>
                <a:rPr kumimoji="0" lang="pl-PL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Eui Kim, Su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 </a:t>
              </a:r>
              <a:r>
                <a:rPr kumimoji="0" lang="pl-PL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맑은 고딕 Semilight" panose="020B0502040204020203" pitchFamily="50" charset="-127"/>
                  <a:cs typeface="Courier New" panose="02070309020205020404" pitchFamily="49" charset="0"/>
                </a:rPr>
                <a:t>Gyeong Yu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rot="16200000">
              <a:off x="6792785" y="2515721"/>
              <a:ext cx="25200" cy="237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1AAD122-B2D2-4A08-AC45-17082801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6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ED4BAC-0A16-447F-A49B-41AFFAB8B82E}"/>
              </a:ext>
            </a:extLst>
          </p:cNvPr>
          <p:cNvSpPr/>
          <p:nvPr/>
        </p:nvSpPr>
        <p:spPr>
          <a:xfrm>
            <a:off x="1410277" y="1103948"/>
            <a:ext cx="5688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23052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12769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75028-D239-40DF-A91C-04601D98B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22" y="3985954"/>
            <a:ext cx="5307310" cy="2389092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41DF4F5-50FF-4B0E-83A6-9C7424A0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74544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PPG(Photoplethysmography;</a:t>
            </a:r>
            <a:r>
              <a:rPr lang="ko-KR" altLang="en-US" sz="24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광용적맥파</a:t>
            </a: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심장박동에 따라 혈관 내의 혈액량의 변화를 빛의 흡수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산란을 이용하여 측정하는 신호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심전도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(ECG: electrocardiogram)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신호와 더불어 가장 많이 측정이 되는 생체신호 중 하나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PPG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신호를 이용하여 심박수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(BPM),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혈중 산소 포화도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(saturation of partial pressure oxygen: SpO2), </a:t>
            </a:r>
            <a:r>
              <a:rPr lang="ko-KR" altLang="en-US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심박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변동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(heart rate variability: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HRV)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등을 측정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1CA28C-A341-470C-9EBF-C8136E38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3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5A97C0-C817-4259-923E-AE6DE33B98E2}"/>
              </a:ext>
            </a:extLst>
          </p:cNvPr>
          <p:cNvSpPr/>
          <p:nvPr/>
        </p:nvSpPr>
        <p:spPr>
          <a:xfrm>
            <a:off x="1410277" y="1103948"/>
            <a:ext cx="1944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12769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41DF4F5-50FF-4B0E-83A6-9C7424A0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Remote PPG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카메라를 이용하여 비접촉식으로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PPG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측정할 수 있는 기술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rPPG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추출 과정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	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얼굴 감지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얼굴 추적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배경 제거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RGB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채널을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Ycbcr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채널로 변환 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	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피부 검출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rPPG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추출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후처리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8D6F3A-1F33-4B35-9875-C17332076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1" y="3894459"/>
            <a:ext cx="9387677" cy="2440306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724876-D1F8-41D9-9495-2F16903C3E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0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71640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70F496-FB0E-4D33-B884-8150DD99BB80}"/>
              </a:ext>
            </a:extLst>
          </p:cNvPr>
          <p:cNvSpPr/>
          <p:nvPr/>
        </p:nvSpPr>
        <p:spPr>
          <a:xfrm>
            <a:off x="0" y="165163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0389BB-C11C-46CC-844B-D29EBB60BC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24567F-CAB3-491A-8BA8-4AB4A9C979E4}"/>
              </a:ext>
            </a:extLst>
          </p:cNvPr>
          <p:cNvSpPr/>
          <p:nvPr/>
        </p:nvSpPr>
        <p:spPr>
          <a:xfrm>
            <a:off x="1410277" y="1103948"/>
            <a:ext cx="2232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3DEB7E3D-715F-4202-AA61-DD0B1CBCA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Restored</a:t>
            </a: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24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rPPG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기존의 접촉식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PPG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보다 신호의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quality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가 떨어지는 </a:t>
            </a:r>
            <a:r>
              <a:rPr lang="en-US" altLang="ko-KR" sz="2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rPPG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의 단점을 보완하기 위해 만든 기술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cPPG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(target)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와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rPPG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(input)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를 단일 주기 단위로 자름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단일주기의 신호에서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등간격의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개 점 추출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SVR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과 간단한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개 층의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Deep learning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을 결합하여 만든 모델을 사용하여 학습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A99E0-B8F7-416F-8543-03864B53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46" y="3918110"/>
            <a:ext cx="9020577" cy="19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8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1E7F49-4DEA-4747-801B-1EBC3BA4C7C6}"/>
              </a:ext>
            </a:extLst>
          </p:cNvPr>
          <p:cNvSpPr/>
          <p:nvPr/>
        </p:nvSpPr>
        <p:spPr>
          <a:xfrm>
            <a:off x="2820212" y="3875433"/>
            <a:ext cx="7546964" cy="2658220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44597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01993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934B6E-2950-4956-9237-AEC12CA7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DE3D3D-3BB2-43CD-B81E-981C486D99DB}"/>
              </a:ext>
            </a:extLst>
          </p:cNvPr>
          <p:cNvSpPr/>
          <p:nvPr/>
        </p:nvSpPr>
        <p:spPr>
          <a:xfrm>
            <a:off x="1410277" y="1103948"/>
            <a:ext cx="8280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A3FA031-50BA-4663-86B1-CD440101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SpO2(Saturation of partial pressure oxygen;</a:t>
            </a: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혈중 산소 포화도</a:t>
            </a: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혈액속의 전체 헤모글로빈 중 산소화 헤모글로빈의 비율로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혈액의 산소 운반 량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기본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spo2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는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95~100%</a:t>
            </a:r>
            <a:endParaRPr lang="ko-KR" altLang="en-US" sz="18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전형적인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SpO2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측정 방식은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Hb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HbO2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가 적색과 적외선 파장에서 서로 반대의 흡수 특성을 가진다는 사실을 활용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투과된 두 파장의 빛의 비율을 통해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SpO2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측정</a:t>
            </a:r>
          </a:p>
        </p:txBody>
      </p:sp>
      <p:pic>
        <p:nvPicPr>
          <p:cNvPr id="22" name="Picture 2" descr="(RED) &#10;7 co &#10;00 &#10;(INFRARED) &#10;91 &#10;Hb02 &#10;WAVE LENGTH ">
            <a:extLst>
              <a:ext uri="{FF2B5EF4-FFF2-40B4-BE49-F238E27FC236}">
                <a16:creationId xmlns:a16="http://schemas.microsoft.com/office/drawing/2014/main" id="{D7A2E8F2-F676-46AE-AFFF-A27FC9E5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090" y="4016500"/>
            <a:ext cx="3311597" cy="24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A9CE473-666C-4279-8BC8-A33C82B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38" y="4415391"/>
            <a:ext cx="3572265" cy="16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01993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934B6E-2950-4956-9237-AEC12CA7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F03F2-75C0-4297-9FEC-481B0D498BF5}"/>
              </a:ext>
            </a:extLst>
          </p:cNvPr>
          <p:cNvSpPr/>
          <p:nvPr/>
        </p:nvSpPr>
        <p:spPr>
          <a:xfrm>
            <a:off x="1410277" y="1103948"/>
            <a:ext cx="2088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A3FA031-50BA-4663-86B1-CD440101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Remote SpO2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 G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파장과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파장에서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Hb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과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HbO2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의 </a:t>
            </a:r>
            <a:r>
              <a:rPr lang="ko-KR" altLang="en-US" sz="2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흡광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계수가 다른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것을 활용하여 주변 광 상황에서 비접촉식으로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SpO2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를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측정하는 기술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rPPG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신호의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RGB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영역을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YCgCr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로 변환 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Cg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Cr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신호의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peak, valley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검출 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Cg, Cr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각각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valley/peak ratio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계산 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Cr ratio/ Cg ratio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   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기준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SpO2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rSpO2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간의 선형회귀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00F760D-56D2-4D54-8D99-98DBEF43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81" y="3988677"/>
            <a:ext cx="4176542" cy="26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19215"/>
              </p:ext>
            </p:extLst>
          </p:nvPr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381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85389-B305-4C31-B6D9-D9FBE809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0BDEE-96E1-4A1E-BA03-1430B767F924}"/>
              </a:ext>
            </a:extLst>
          </p:cNvPr>
          <p:cNvSpPr/>
          <p:nvPr/>
        </p:nvSpPr>
        <p:spPr>
          <a:xfrm>
            <a:off x="1410277" y="1103948"/>
            <a:ext cx="5112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2AC5AC7-BC2E-4BE7-9BDF-522EF596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HRV(heart rate variability;</a:t>
            </a:r>
            <a:r>
              <a:rPr lang="ko-KR" altLang="en-US" sz="24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심박변이도</a:t>
            </a: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자율신경계의 균형상태 및 건강상태를 알 수 있는 건강지표로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체내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외부환경의 영향으로 발생하는 자율신경계의 변화로 인해 발생하는 심장박동의 변화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Time domain analysis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와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Frequency domain analysis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로 나뉨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Time domain – Mean NNI, SDNN, RMSSD, PNNI50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등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Frequency domain- LF, HF, VLF,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Lfnu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 </a:t>
            </a:r>
            <a:r>
              <a:rPr lang="en-US" altLang="ko-KR" sz="1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HFnu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 LF/HF Ratio ,Total power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등</a:t>
            </a:r>
          </a:p>
        </p:txBody>
      </p:sp>
      <p:pic>
        <p:nvPicPr>
          <p:cNvPr id="21" name="Picture 4" descr="브레인명상, 브레인명상호흡을 위한 첨단인지학습 훈련 : 네이버 블로그">
            <a:extLst>
              <a:ext uri="{FF2B5EF4-FFF2-40B4-BE49-F238E27FC236}">
                <a16:creationId xmlns:a16="http://schemas.microsoft.com/office/drawing/2014/main" id="{6453CE90-196B-4948-B7FF-CBEE73A7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49" y="4256703"/>
            <a:ext cx="5928881" cy="206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8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b="1" kern="0" dirty="0">
                <a:solidFill>
                  <a:srgbClr val="8E99A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Remote health monitoring </a:t>
            </a:r>
            <a:r>
              <a:rPr lang="en-US" altLang="ko-KR" sz="800" kern="0" dirty="0">
                <a:solidFill>
                  <a:srgbClr val="8E99A5"/>
                </a:solidFill>
                <a:latin typeface="Courier New" panose="02070309020205020404" pitchFamily="49" charset="0"/>
                <a:ea typeface="맑은 고딕 Semilight" panose="020B0502040204020203" pitchFamily="50" charset="-127"/>
                <a:cs typeface="Courier New" panose="02070309020205020404" pitchFamily="49" charset="0"/>
              </a:rPr>
              <a:t>PR lab summer vacation SW development project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011555" cy="389299"/>
          </a:xfrm>
          <a:prstGeom prst="rect">
            <a:avLst/>
          </a:prstGeom>
          <a:solidFill>
            <a:srgbClr val="778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9299"/>
            <a:ext cx="1011555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0" y="423555"/>
          <a:ext cx="10115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 Semilight" panose="020B0502040204020203" pitchFamily="50" charset="-127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소개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PPG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restored </a:t>
                      </a:r>
                      <a:r>
                        <a:rPr kumimoji="0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rPPG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SpO2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B2BCC6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HRV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화면 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2BCC6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Aharoni" panose="02010803020104030203" pitchFamily="2" charset="-79"/>
                        </a:rPr>
                        <a:t>▤ 기여도</a:t>
                      </a:r>
                      <a:endParaRPr lang="ko-KR" altLang="en-US" sz="800" dirty="0">
                        <a:solidFill>
                          <a:srgbClr val="B2BCC6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89862" y="109337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850532-903F-438F-B135-853556FAEC80}"/>
              </a:ext>
            </a:extLst>
          </p:cNvPr>
          <p:cNvSpPr/>
          <p:nvPr/>
        </p:nvSpPr>
        <p:spPr>
          <a:xfrm>
            <a:off x="0" y="2381885"/>
            <a:ext cx="45719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85389-B305-4C31-B6D9-D9FBE809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5" y="6284084"/>
            <a:ext cx="2273440" cy="4097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0BDEE-96E1-4A1E-BA03-1430B767F924}"/>
              </a:ext>
            </a:extLst>
          </p:cNvPr>
          <p:cNvSpPr/>
          <p:nvPr/>
        </p:nvSpPr>
        <p:spPr>
          <a:xfrm>
            <a:off x="1410277" y="1103948"/>
            <a:ext cx="1908000" cy="198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2AC5AC7-BC2E-4BE7-9BDF-522EF596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77" y="758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Remote HRV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 </a:t>
            </a:r>
            <a:r>
              <a:rPr lang="en-US" altLang="ko-KR" sz="2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rPPG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를 사용하여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HRV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를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추출하는 기술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HRV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는 일반적으로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PP(or NN)I interval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을 이용하여 분석</a:t>
            </a:r>
            <a:endParaRPr lang="en-US" altLang="ko-KR" sz="1800" dirty="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Frequency domain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PP(or NN)I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를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FFT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후 각 지표 계산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Time domain 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PP(or NN)I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의 평균</a:t>
            </a:r>
            <a:r>
              <a:rPr lang="en-US" altLang="ko-KR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 </a:t>
            </a:r>
            <a:r>
              <a:rPr lang="ko-KR" altLang="en-US" sz="1800" dirty="0"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표준편차 등의 지표 계산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74DCEF-A778-4193-8BF8-EE32BDFB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888" y="3696267"/>
            <a:ext cx="9031458" cy="22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26814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1231</Words>
  <Application>Microsoft Office PowerPoint</Application>
  <PresentationFormat>와이드스크린</PresentationFormat>
  <Paragraphs>285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Courier New</vt:lpstr>
      <vt:lpstr>12롯데마트드림Light</vt:lpstr>
      <vt:lpstr>맑은 고딕</vt:lpstr>
      <vt:lpstr>a피노키오B</vt:lpstr>
      <vt:lpstr>Arial</vt:lpstr>
      <vt:lpstr>맑은 고딕 Semilight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소의</cp:lastModifiedBy>
  <cp:revision>10</cp:revision>
  <dcterms:created xsi:type="dcterms:W3CDTF">2021-02-23T06:53:01Z</dcterms:created>
  <dcterms:modified xsi:type="dcterms:W3CDTF">2021-08-27T05:54:48Z</dcterms:modified>
</cp:coreProperties>
</file>